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24"/>
    <p:restoredTop sz="94582"/>
  </p:normalViewPr>
  <p:slideViewPr>
    <p:cSldViewPr snapToGrid="0" snapToObjects="1">
      <p:cViewPr varScale="1">
        <p:scale>
          <a:sx n="101" d="100"/>
          <a:sy n="101" d="100"/>
        </p:scale>
        <p:origin x="71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0318D1-1A02-457C-8CCE-CA0814A83833}" type="datetimeFigureOut">
              <a:rPr lang="zh-TW" altLang="en-US" smtClean="0"/>
              <a:t>2021/6/1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A8FCEC-A820-4F47-B3EB-0F4A0160C1B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187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A8FCEC-A820-4F47-B3EB-0F4A0160C1B8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9970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A8FCEC-A820-4F47-B3EB-0F4A0160C1B8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3830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F6B184B-9833-5C4B-9E22-FAA17F060A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C256A452-6DF7-BB42-8FC6-3C7A538C9F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443CABF-8A3C-8346-A934-8E5EEE699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2021/6/1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9052907-674A-F44D-A5D1-FE5F8A041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612150E-CC85-CE43-8CAD-AB9FAD80A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222758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C355723-B472-5C45-B491-F3E2AC47C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C8D2A54-A7FE-E248-A6B7-C1ACE71520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8066888-8999-C040-9ED6-6D42CDB0F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2021/6/1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A4FD436-177E-5A48-B1FF-6D69C84CB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517335E-367B-7B4A-A023-945DBD291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837319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B48E28F-31D1-514B-BA62-AA73988E3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C4CC5E8-5D71-4C43-85D1-9E5F0A770B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23552DC-3D1F-564B-9DC0-A6DFA487A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2021/6/1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8C291F6-FC44-E044-8865-84CA0DF5C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874B9F2-7ECC-5742-B6ED-C7426306D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986613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B427E9-C8AA-D64E-868A-FC2F86E9B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53BE803-800A-0649-AE18-8D8AA7F899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D5DABD8-E296-8A43-AE81-3BA987145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A61AB66-4284-FD42-9F0E-FBC9F3464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2021/6/1</a:t>
            </a:fld>
            <a:endParaRPr kumimoji="1"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9CCA542-19D6-4742-924D-55E86F0F9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29E4825-4438-F441-A38F-7AF810E72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722279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571421-1DA9-7D45-B1E5-B46A05631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0FEBC7F-E79E-C640-8129-FD5A671BD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EB25D98-5C5D-DF4E-9E91-A5CC43EBEF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B935132F-7546-1E43-ACE3-4FA9A1A76D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33C3B941-71FD-1B40-BFD8-DEC8E4F48A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4CD12084-E28B-BA40-B43C-98E33BD11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2021/6/1</a:t>
            </a:fld>
            <a:endParaRPr kumimoji="1"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3204760E-EF92-5840-A504-41BA5AC4A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AAB7EB42-4DF3-E641-8717-B84DA4350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0797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C2FAC9D-E354-C34F-8F68-827CB1FA2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0F370A4-DC0B-B144-9A7B-E35C325C9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2021/6/1</a:t>
            </a:fld>
            <a:endParaRPr kumimoji="1"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0FD85D2E-6F8F-F543-9BCA-DF10C58A4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7FAF4496-DF28-6F41-A727-D22CFDE73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903074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09E9D564-E494-734D-98E0-241199CF1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2021/6/1</a:t>
            </a:fld>
            <a:endParaRPr kumimoji="1"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093FC2FC-708E-C14C-A088-2D862B552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C37E095-6E92-B64D-A98B-4A75AB3BA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720267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5E080D9-ACB3-0244-960C-69E166E18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BDCA80C-D579-264A-B43C-1A245C31B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664DB0E5-4B96-A04F-A6C4-94C555790D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5834C9C-AA8A-5841-AF31-B8A4F96FA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2021/6/1</a:t>
            </a:fld>
            <a:endParaRPr kumimoji="1"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835C964-E7D6-8049-BD53-69504E9A8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B232A706-9D52-224D-91E4-70F122DF0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93276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597FA33-D221-324E-AF61-547C84679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FEC52373-0EDE-4F4B-88C5-8BB0E7733C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1777F74B-0E43-E245-92FA-D04F944FDB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A2B546E-FDC3-6742-9338-B1D9DA264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2021/6/1</a:t>
            </a:fld>
            <a:endParaRPr kumimoji="1"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B5FBFE30-617D-9148-A241-DECD9D071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CC3EBF4-A92E-3047-B77B-9DFBF7EDE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598016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FBB65C7-0E3A-2C44-B2F0-3C1ED5AC4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BD1353F7-5FA2-3B45-A9F4-E3F1C87DFE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3995E25-8397-B64B-AED4-8A6702371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2021/6/1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6EAEFB0-5608-C143-AEEA-85652B1DD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A6330D7-582C-984E-B2A0-DEFF8C003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333157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B2B217B2-69FD-334D-B8D3-77D55589D9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B74BD4A-3F66-9D49-B08B-ADF0A304AD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0791A2D-67DD-9446-A9DA-019A09CF0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97546-F12B-D144-B75A-D756240D4916}" type="datetimeFigureOut">
              <a:rPr kumimoji="1" lang="zh-TW" altLang="en-US" smtClean="0"/>
              <a:t>2021/6/1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2E84C98-7896-0840-A454-459705071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95950FF-984E-7649-A42A-CADF14B54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719566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65F42EF2-E6E4-F64F-869C-A7A86FAC0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1FB8A17-37C0-7741-9FD2-A5E94E11FA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D787223-9960-DF4E-A0D1-038A9F972A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97546-F12B-D144-B75A-D756240D4916}" type="datetimeFigureOut">
              <a:rPr kumimoji="1" lang="zh-TW" altLang="en-US" smtClean="0"/>
              <a:t>2021/6/1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4646127-97C6-F443-923D-D580492AE0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E847770-E34E-1A4A-BD66-D0DE1C6BD9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609ED-D8D8-144A-A55B-35E39F149829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835064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361DF6-2A6F-1E4A-84BB-7E0FB00EA976}"/>
              </a:ext>
            </a:extLst>
          </p:cNvPr>
          <p:cNvSpPr/>
          <p:nvPr/>
        </p:nvSpPr>
        <p:spPr>
          <a:xfrm>
            <a:off x="1643502" y="2456543"/>
            <a:ext cx="89050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4000" b="1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因應疫情影響校外實習課程之應對方案</a:t>
            </a:r>
            <a:endParaRPr lang="zh-TW" altLang="en-US" sz="4000" dirty="0">
              <a:solidFill>
                <a:srgbClr val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82892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>
            <a:extLst>
              <a:ext uri="{FF2B5EF4-FFF2-40B4-BE49-F238E27FC236}">
                <a16:creationId xmlns:a16="http://schemas.microsoft.com/office/drawing/2014/main" id="{05E338DA-8533-4101-8E6B-FCE23E3F5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實習前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93E0C726-D72C-47B3-A8D0-E20F419DEF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19" y="1690688"/>
            <a:ext cx="10515600" cy="4351338"/>
          </a:xfrm>
        </p:spPr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原則上各單位實習的開始時間依照公文所示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但因各區疫情不同</a:t>
            </a:r>
            <a:r>
              <a:rPr lang="zh-TW" altLang="en-US" dirty="0">
                <a:latin typeface="新細明體" panose="02020500000000000000" pitchFamily="18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，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故系辦擬於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6/15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開始調查實習場所是否有更動實習開始日期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了解實習單位需要同學提供哪些文件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(ex. </a:t>
            </a:r>
            <a:r>
              <a:rPr lang="zh-TW" alt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自費採檢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PCR</a:t>
            </a:r>
            <a:r>
              <a:rPr lang="zh-TW" alt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、提供自主健康管理表等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r>
              <a:rPr lang="zh-TW" altLang="en-US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系辦人員會親自告訴同學更動的訊息並留存訊息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675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5CA70AD1-BFF9-1143-AEE3-9C0CCF9B2F2D}"/>
              </a:ext>
            </a:extLst>
          </p:cNvPr>
          <p:cNvSpPr/>
          <p:nvPr/>
        </p:nvSpPr>
        <p:spPr>
          <a:xfrm>
            <a:off x="4654473" y="152144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實習開始時間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C56A8BC-D608-3647-A472-A9C643A949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8463" y="767608"/>
            <a:ext cx="7241360" cy="516124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C04DDFC7-1571-9D46-892A-49EC58DFB2F3}"/>
              </a:ext>
            </a:extLst>
          </p:cNvPr>
          <p:cNvSpPr/>
          <p:nvPr/>
        </p:nvSpPr>
        <p:spPr>
          <a:xfrm>
            <a:off x="1006131" y="1233863"/>
            <a:ext cx="2140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7-1-7/15</a:t>
            </a:r>
            <a:r>
              <a:rPr lang="zh-TW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之間</a:t>
            </a:r>
            <a:endParaRPr lang="zh-TW" alt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68D563C-60E3-6548-9387-4F9E5A176A12}"/>
              </a:ext>
            </a:extLst>
          </p:cNvPr>
          <p:cNvSpPr/>
          <p:nvPr/>
        </p:nvSpPr>
        <p:spPr>
          <a:xfrm>
            <a:off x="8408956" y="1255249"/>
            <a:ext cx="1181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7/15後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A08ABB2-3216-C948-B29A-3D4832980CC9}"/>
              </a:ext>
            </a:extLst>
          </p:cNvPr>
          <p:cNvSpPr/>
          <p:nvPr/>
        </p:nvSpPr>
        <p:spPr>
          <a:xfrm>
            <a:off x="753121" y="2142530"/>
            <a:ext cx="304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會影響開學上課1-2週，</a:t>
            </a:r>
          </a:p>
          <a:p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由系辦統一替同學請公假</a:t>
            </a: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B9177936-96AF-034D-8BC0-58DB93DA9F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8095" y="1778469"/>
            <a:ext cx="4790732" cy="847404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2623F88B-6D4C-BC4F-A2B9-1A222FBA07A2}"/>
              </a:ext>
            </a:extLst>
          </p:cNvPr>
          <p:cNvSpPr/>
          <p:nvPr/>
        </p:nvSpPr>
        <p:spPr>
          <a:xfrm>
            <a:off x="4879248" y="2673324"/>
            <a:ext cx="351163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學生              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中部實習單位：</a:t>
            </a:r>
          </a:p>
          <a:p>
            <a:pPr lvl="1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需做修課輔導，請同學將課轉至進修部，並填寫修課反應單。</a:t>
            </a:r>
          </a:p>
          <a:p>
            <a:pPr marL="457200" indent="-457200">
              <a:buFont typeface="+mj-lt"/>
              <a:buAutoNum type="arabicPeriod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非中部實習單位：</a:t>
            </a:r>
          </a:p>
          <a:p>
            <a:pPr lvl="1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需輔導集中修課時間。</a:t>
            </a:r>
          </a:p>
          <a:p>
            <a:pPr marL="457200" indent="-457200">
              <a:buFont typeface="+mj-lt"/>
              <a:buAutoNum type="arabicPeriod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重補修同學：</a:t>
            </a:r>
          </a:p>
          <a:p>
            <a:pPr lvl="1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若補修科目太多，無法集中修課時間，需詢問授課老師能否安排其他上課方式。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259B41D-03FB-FD48-ABAF-A8CCACF14F9E}"/>
              </a:ext>
            </a:extLst>
          </p:cNvPr>
          <p:cNvSpPr/>
          <p:nvPr/>
        </p:nvSpPr>
        <p:spPr>
          <a:xfrm>
            <a:off x="8498718" y="2742694"/>
            <a:ext cx="369328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實習單位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允許採用分段實習：</a:t>
            </a:r>
          </a:p>
          <a:p>
            <a:pPr lvl="1"/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一週中非上課時間</a:t>
            </a:r>
            <a:r>
              <a:rPr lang="zh-TW" altLang="en-US" sz="1600" dirty="0">
                <a:latin typeface="新細明體" panose="02020500000000000000" pitchFamily="18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，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至實習單位實習。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/>
            <a:endParaRPr lang="zh-TW" altLang="en-US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無法採用分段實習：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en-US" altLang="zh-TW" sz="1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(1)</a:t>
            </a:r>
            <a:r>
              <a:rPr lang="zh-TW" altLang="en-US" sz="1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營養師實習：</a:t>
            </a:r>
          </a:p>
          <a:p>
            <a:pPr marL="714375" indent="-714375"/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(a)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詢問院方是否能將團膳拉回到學校。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14375" indent="-714375"/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(b)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詢問院方除了216小時的臨床需在醫院進行之外，其他時數如何安排。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14375" indent="-714375"/>
            <a:r>
              <a:rPr lang="en-US" altLang="zh-TW" sz="1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(2)</a:t>
            </a:r>
            <a:r>
              <a:rPr lang="zh-TW" altLang="en-US" sz="16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專業實習：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計算需補足之時數後，選課補足時數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=80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小時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1600" dirty="0">
                <a:latin typeface="新細明體" panose="02020500000000000000" pitchFamily="18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，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14375" indent="-714375"/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選擇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『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專題研究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』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課程，至各個老師的實驗室，補滿時數</a:t>
            </a:r>
          </a:p>
          <a:p>
            <a:pPr marL="714375" indent="-714375"/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14375" indent="-714375"/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0A135091-97DF-BC4F-A744-BDB6AD17DD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8692" y="1778469"/>
            <a:ext cx="45719" cy="38861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8CDB9140-577E-415B-BDFB-1F6E63C40408}"/>
              </a:ext>
            </a:extLst>
          </p:cNvPr>
          <p:cNvSpPr/>
          <p:nvPr/>
        </p:nvSpPr>
        <p:spPr>
          <a:xfrm>
            <a:off x="1012969" y="1283732"/>
            <a:ext cx="2133492" cy="46625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259A3E36-DABF-4E1F-B5E9-FAD79F8E7EEF}"/>
              </a:ext>
            </a:extLst>
          </p:cNvPr>
          <p:cNvSpPr/>
          <p:nvPr/>
        </p:nvSpPr>
        <p:spPr>
          <a:xfrm>
            <a:off x="7809857" y="1262345"/>
            <a:ext cx="2133492" cy="46625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D4534F63-2C88-4C10-AC72-622693CF1696}"/>
              </a:ext>
            </a:extLst>
          </p:cNvPr>
          <p:cNvSpPr/>
          <p:nvPr/>
        </p:nvSpPr>
        <p:spPr>
          <a:xfrm>
            <a:off x="4771410" y="2625873"/>
            <a:ext cx="3529708" cy="4079983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AB85682E-D95E-48B9-8D60-0E49BB483D80}"/>
              </a:ext>
            </a:extLst>
          </p:cNvPr>
          <p:cNvSpPr/>
          <p:nvPr/>
        </p:nvSpPr>
        <p:spPr>
          <a:xfrm>
            <a:off x="8498718" y="2673324"/>
            <a:ext cx="3557294" cy="4079983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2427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65E4A04-6B5E-9544-8A71-BE8D3FA21AE2}"/>
              </a:ext>
            </a:extLst>
          </p:cNvPr>
          <p:cNvSpPr/>
          <p:nvPr/>
        </p:nvSpPr>
        <p:spPr>
          <a:xfrm>
            <a:off x="4622587" y="601754"/>
            <a:ext cx="55707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營養師實習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開始後，因疫情轉/退實習者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58E3AEA-7BD5-5B4F-83EB-0D5118B98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7703" y="1156234"/>
            <a:ext cx="4845050" cy="646331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874794F6-4597-6A48-BD09-D20536EADA35}"/>
              </a:ext>
            </a:extLst>
          </p:cNvPr>
          <p:cNvSpPr/>
          <p:nvPr/>
        </p:nvSpPr>
        <p:spPr>
          <a:xfrm>
            <a:off x="3129678" y="1987231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轉成專業實習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3F35DBE-13F4-9E4F-B24B-43908E2C3B9E}"/>
              </a:ext>
            </a:extLst>
          </p:cNvPr>
          <p:cNvSpPr/>
          <p:nvPr/>
        </p:nvSpPr>
        <p:spPr>
          <a:xfrm>
            <a:off x="7983723" y="1867286"/>
            <a:ext cx="23304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退實習</a:t>
            </a:r>
          </a:p>
          <a:p>
            <a:pPr algn="ctr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緩修至寒假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9DC6BB56-7275-CC49-8CB1-B4E79E1A18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7106" y="2541229"/>
            <a:ext cx="1889872" cy="43124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0E401FD8-9152-8B42-9E03-DA0EAAC6985B}"/>
              </a:ext>
            </a:extLst>
          </p:cNvPr>
          <p:cNvSpPr/>
          <p:nvPr/>
        </p:nvSpPr>
        <p:spPr>
          <a:xfrm>
            <a:off x="2278475" y="3047299"/>
            <a:ext cx="1723549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允許分段實習</a:t>
            </a:r>
          </a:p>
          <a:p>
            <a:endParaRPr lang="zh-TW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3A7B064-FC05-994E-BB60-6EE983765BDE}"/>
              </a:ext>
            </a:extLst>
          </p:cNvPr>
          <p:cNvSpPr/>
          <p:nvPr/>
        </p:nvSpPr>
        <p:spPr>
          <a:xfrm>
            <a:off x="4214693" y="3029652"/>
            <a:ext cx="1723549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無法分段實習</a:t>
            </a:r>
          </a:p>
          <a:p>
            <a:endParaRPr lang="zh-TW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96B565E-00D2-854F-AC98-DF99092622C7}"/>
              </a:ext>
            </a:extLst>
          </p:cNvPr>
          <p:cNvSpPr/>
          <p:nvPr/>
        </p:nvSpPr>
        <p:spPr>
          <a:xfrm>
            <a:off x="1835119" y="4122155"/>
            <a:ext cx="188987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系辦做修課輔導，請同學將課轉至進修部，並填寫修課反應單</a:t>
            </a: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7829C3E9-CF05-894F-89FC-E6DFF88589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7105" y="3474455"/>
            <a:ext cx="76200" cy="647700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FC02ABDE-D223-2440-8801-782CC5C0B3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1813" y="3474455"/>
            <a:ext cx="76200" cy="647700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8C7034CF-FB2F-B344-AF90-28252A776316}"/>
              </a:ext>
            </a:extLst>
          </p:cNvPr>
          <p:cNvSpPr/>
          <p:nvPr/>
        </p:nvSpPr>
        <p:spPr>
          <a:xfrm>
            <a:off x="3846818" y="4136943"/>
            <a:ext cx="26091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計算需補足之時數後，選課補足時數(1學分=80小時)</a:t>
            </a:r>
          </a:p>
          <a:p>
            <a:pPr marL="342900" indent="-342900">
              <a:buFont typeface="+mj-lt"/>
              <a:buAutoNum type="arabicPeriod"/>
            </a:pP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選擇『專題研究』課程，至各個老師的實驗室，補滿時數</a:t>
            </a:r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1D5C3295-57E8-7E4A-B35D-532709A350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3417" y="2592308"/>
            <a:ext cx="2227543" cy="1004985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84366D9D-1207-5148-BF54-ABE87DF29372}"/>
              </a:ext>
            </a:extLst>
          </p:cNvPr>
          <p:cNvSpPr/>
          <p:nvPr/>
        </p:nvSpPr>
        <p:spPr>
          <a:xfrm>
            <a:off x="9761174" y="1710232"/>
            <a:ext cx="15347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切結表單</a:t>
            </a:r>
          </a:p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緩修表單</a:t>
            </a:r>
          </a:p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退實習單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B47C3C0B-BDB0-8341-8D84-AB7C3B112036}"/>
              </a:ext>
            </a:extLst>
          </p:cNvPr>
          <p:cNvSpPr/>
          <p:nvPr/>
        </p:nvSpPr>
        <p:spPr>
          <a:xfrm>
            <a:off x="4712827" y="2005785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附件一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42A9D8EC-9A04-8D4C-B22E-95DBB904D637}"/>
              </a:ext>
            </a:extLst>
          </p:cNvPr>
          <p:cNvSpPr/>
          <p:nvPr/>
        </p:nvSpPr>
        <p:spPr>
          <a:xfrm>
            <a:off x="7217670" y="3706760"/>
            <a:ext cx="19550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醫院因疫情無法讓同學繼續實習者，學生可與進修部學生一起在寒假進行醫院實習分發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62FEFC8E-4C1A-B145-9C52-94F1A0483836}"/>
              </a:ext>
            </a:extLst>
          </p:cNvPr>
          <p:cNvSpPr/>
          <p:nvPr/>
        </p:nvSpPr>
        <p:spPr>
          <a:xfrm>
            <a:off x="9369237" y="3706760"/>
            <a:ext cx="200958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醫院給予實習，是因同學或家長擔心疫情而退實習者，系上不再安排，寒假需自覓醫院</a:t>
            </a:r>
          </a:p>
        </p:txBody>
      </p: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3B7578D1-6659-4A14-8078-04499FAAA3CC}"/>
              </a:ext>
            </a:extLst>
          </p:cNvPr>
          <p:cNvSpPr txBox="1"/>
          <p:nvPr/>
        </p:nvSpPr>
        <p:spPr>
          <a:xfrm>
            <a:off x="253877" y="432755"/>
            <a:ext cx="305639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實習開始後</a:t>
            </a:r>
          </a:p>
        </p:txBody>
      </p:sp>
    </p:spTree>
    <p:extLst>
      <p:ext uri="{BB962C8B-B14F-4D97-AF65-F5344CB8AC3E}">
        <p14:creationId xmlns:p14="http://schemas.microsoft.com/office/powerpoint/2010/main" val="2823311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65E4A04-6B5E-9544-8A71-BE8D3FA21AE2}"/>
              </a:ext>
            </a:extLst>
          </p:cNvPr>
          <p:cNvSpPr/>
          <p:nvPr/>
        </p:nvSpPr>
        <p:spPr>
          <a:xfrm>
            <a:off x="4622587" y="601754"/>
            <a:ext cx="52629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專業實習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開始後，因疫情轉/退實習者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58E3AEA-7BD5-5B4F-83EB-0D5118B98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7703" y="1156234"/>
            <a:ext cx="4845050" cy="646331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874794F6-4597-6A48-BD09-D20536EADA35}"/>
              </a:ext>
            </a:extLst>
          </p:cNvPr>
          <p:cNvSpPr/>
          <p:nvPr/>
        </p:nvSpPr>
        <p:spPr>
          <a:xfrm>
            <a:off x="3129678" y="1987231"/>
            <a:ext cx="14670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轉其他單位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3F35DBE-13F4-9E4F-B24B-43908E2C3B9E}"/>
              </a:ext>
            </a:extLst>
          </p:cNvPr>
          <p:cNvSpPr/>
          <p:nvPr/>
        </p:nvSpPr>
        <p:spPr>
          <a:xfrm>
            <a:off x="7983723" y="1867286"/>
            <a:ext cx="23304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退實習</a:t>
            </a:r>
          </a:p>
          <a:p>
            <a:pPr algn="ctr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緩修至寒假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9DC6BB56-7275-CC49-8CB1-B4E79E1A18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7106" y="2541229"/>
            <a:ext cx="1889872" cy="43124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0E401FD8-9152-8B42-9E03-DA0EAAC6985B}"/>
              </a:ext>
            </a:extLst>
          </p:cNvPr>
          <p:cNvSpPr/>
          <p:nvPr/>
        </p:nvSpPr>
        <p:spPr>
          <a:xfrm>
            <a:off x="2278475" y="3047299"/>
            <a:ext cx="1723549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允許分段實習</a:t>
            </a:r>
          </a:p>
          <a:p>
            <a:endParaRPr lang="zh-TW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3A7B064-FC05-994E-BB60-6EE983765BDE}"/>
              </a:ext>
            </a:extLst>
          </p:cNvPr>
          <p:cNvSpPr/>
          <p:nvPr/>
        </p:nvSpPr>
        <p:spPr>
          <a:xfrm>
            <a:off x="4214693" y="3029652"/>
            <a:ext cx="1723549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無法分段實習</a:t>
            </a:r>
          </a:p>
          <a:p>
            <a:endParaRPr lang="zh-TW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96B565E-00D2-854F-AC98-DF99092622C7}"/>
              </a:ext>
            </a:extLst>
          </p:cNvPr>
          <p:cNvSpPr/>
          <p:nvPr/>
        </p:nvSpPr>
        <p:spPr>
          <a:xfrm>
            <a:off x="1835119" y="4122155"/>
            <a:ext cx="188987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系辦做修課輔導，請同學將課轉至進修部，並填寫修課反應單</a:t>
            </a: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7829C3E9-CF05-894F-89FC-E6DFF88589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7105" y="3474455"/>
            <a:ext cx="76200" cy="647700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FC02ABDE-D223-2440-8801-782CC5C0B3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1813" y="3474455"/>
            <a:ext cx="76200" cy="647700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8C7034CF-FB2F-B344-AF90-28252A776316}"/>
              </a:ext>
            </a:extLst>
          </p:cNvPr>
          <p:cNvSpPr/>
          <p:nvPr/>
        </p:nvSpPr>
        <p:spPr>
          <a:xfrm>
            <a:off x="3846818" y="4136943"/>
            <a:ext cx="26091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計算需補足之時數後，選課補足時數(1學分=80小時)</a:t>
            </a:r>
          </a:p>
          <a:p>
            <a:pPr marL="342900" indent="-342900">
              <a:buFont typeface="+mj-lt"/>
              <a:buAutoNum type="arabicPeriod"/>
            </a:pP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選擇『專題研究』課程，至各個老師的實驗室，補滿時數</a:t>
            </a:r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1D5C3295-57E8-7E4A-B35D-532709A350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3417" y="2592308"/>
            <a:ext cx="2227543" cy="1004985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84366D9D-1207-5148-BF54-ABE87DF29372}"/>
              </a:ext>
            </a:extLst>
          </p:cNvPr>
          <p:cNvSpPr/>
          <p:nvPr/>
        </p:nvSpPr>
        <p:spPr>
          <a:xfrm>
            <a:off x="9761174" y="1710232"/>
            <a:ext cx="15347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切結表單</a:t>
            </a:r>
          </a:p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緩修表單</a:t>
            </a:r>
          </a:p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退實習單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B47C3C0B-BDB0-8341-8D84-AB7C3B112036}"/>
              </a:ext>
            </a:extLst>
          </p:cNvPr>
          <p:cNvSpPr/>
          <p:nvPr/>
        </p:nvSpPr>
        <p:spPr>
          <a:xfrm>
            <a:off x="4438396" y="1987231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附件一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42A9D8EC-9A04-8D4C-B22E-95DBB904D637}"/>
              </a:ext>
            </a:extLst>
          </p:cNvPr>
          <p:cNvSpPr/>
          <p:nvPr/>
        </p:nvSpPr>
        <p:spPr>
          <a:xfrm>
            <a:off x="7217670" y="3706760"/>
            <a:ext cx="19550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專業實習單位因疫情無法讓同學繼續實習者，學生可與進修部學生一起在寒假進行專業實習分發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62FEFC8E-4C1A-B145-9C52-94F1A0483836}"/>
              </a:ext>
            </a:extLst>
          </p:cNvPr>
          <p:cNvSpPr/>
          <p:nvPr/>
        </p:nvSpPr>
        <p:spPr>
          <a:xfrm>
            <a:off x="9369237" y="3706760"/>
            <a:ext cx="20095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專業實習單位給予實習，是因同學或家長擔心疫情而退實習者，系上不再安排，寒假需自覓專業實習單位</a:t>
            </a:r>
          </a:p>
        </p:txBody>
      </p: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3B7578D1-6659-4A14-8078-04499FAAA3CC}"/>
              </a:ext>
            </a:extLst>
          </p:cNvPr>
          <p:cNvSpPr txBox="1"/>
          <p:nvPr/>
        </p:nvSpPr>
        <p:spPr>
          <a:xfrm>
            <a:off x="253877" y="432755"/>
            <a:ext cx="305639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實習開始後</a:t>
            </a:r>
          </a:p>
        </p:txBody>
      </p:sp>
    </p:spTree>
    <p:extLst>
      <p:ext uri="{BB962C8B-B14F-4D97-AF65-F5344CB8AC3E}">
        <p14:creationId xmlns:p14="http://schemas.microsoft.com/office/powerpoint/2010/main" val="2537075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570</Words>
  <Application>Microsoft Macintosh PowerPoint</Application>
  <PresentationFormat>寬螢幕</PresentationFormat>
  <Paragraphs>64</Paragraphs>
  <Slides>5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2" baseType="lpstr"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  <vt:lpstr>實習前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sandy72066</dc:creator>
  <cp:lastModifiedBy>sandy72066</cp:lastModifiedBy>
  <cp:revision>7</cp:revision>
  <dcterms:created xsi:type="dcterms:W3CDTF">2021-06-01T05:46:21Z</dcterms:created>
  <dcterms:modified xsi:type="dcterms:W3CDTF">2021-06-01T06:50:47Z</dcterms:modified>
</cp:coreProperties>
</file>