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47"/>
    <p:restoredTop sz="65070"/>
  </p:normalViewPr>
  <p:slideViewPr>
    <p:cSldViewPr snapToGrid="0" snapToObjects="1">
      <p:cViewPr varScale="1">
        <p:scale>
          <a:sx n="66" d="100"/>
          <a:sy n="66" d="100"/>
        </p:scale>
        <p:origin x="144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0318D1-1A02-457C-8CCE-CA0814A83833}" type="datetimeFigureOut">
              <a:rPr lang="zh-TW" altLang="en-US" smtClean="0"/>
              <a:t>2021/6/24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A8FCEC-A820-4F47-B3EB-0F4A0160C1B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187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A8FCEC-A820-4F47-B3EB-0F4A0160C1B8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9970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A8FCEC-A820-4F47-B3EB-0F4A0160C1B8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3830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F6B184B-9833-5C4B-9E22-FAA17F060A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C256A452-6DF7-BB42-8FC6-3C7A538C9F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443CABF-8A3C-8346-A934-8E5EEE699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2021/6/24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9052907-674A-F44D-A5D1-FE5F8A041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612150E-CC85-CE43-8CAD-AB9FAD80A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222758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C355723-B472-5C45-B491-F3E2AC47C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C8D2A54-A7FE-E248-A6B7-C1ACE71520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8066888-8999-C040-9ED6-6D42CDB0F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2021/6/24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A4FD436-177E-5A48-B1FF-6D69C84CB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517335E-367B-7B4A-A023-945DBD291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837319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B48E28F-31D1-514B-BA62-AA73988E3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C4CC5E8-5D71-4C43-85D1-9E5F0A770B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23552DC-3D1F-564B-9DC0-A6DFA487A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2021/6/24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8C291F6-FC44-E044-8865-84CA0DF5C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874B9F2-7ECC-5742-B6ED-C7426306D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986613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B427E9-C8AA-D64E-868A-FC2F86E9B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53BE803-800A-0649-AE18-8D8AA7F899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D5DABD8-E296-8A43-AE81-3BA987145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A61AB66-4284-FD42-9F0E-FBC9F3464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2021/6/24</a:t>
            </a:fld>
            <a:endParaRPr kumimoji="1"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99CCA542-19D6-4742-924D-55E86F0F9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29E4825-4438-F441-A38F-7AF810E72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722279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571421-1DA9-7D45-B1E5-B46A05631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0FEBC7F-E79E-C640-8129-FD5A671BDB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4EB25D98-5C5D-DF4E-9E91-A5CC43EBEF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B935132F-7546-1E43-ACE3-4FA9A1A76D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33C3B941-71FD-1B40-BFD8-DEC8E4F48A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4CD12084-E28B-BA40-B43C-98E33BD11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2021/6/24</a:t>
            </a:fld>
            <a:endParaRPr kumimoji="1"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3204760E-EF92-5840-A504-41BA5AC4A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AAB7EB42-4DF3-E641-8717-B84DA4350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0797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C2FAC9D-E354-C34F-8F68-827CB1FA2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0F370A4-DC0B-B144-9A7B-E35C325C9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2021/6/24</a:t>
            </a:fld>
            <a:endParaRPr kumimoji="1"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0FD85D2E-6F8F-F543-9BCA-DF10C58A4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7FAF4496-DF28-6F41-A727-D22CFDE73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903074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09E9D564-E494-734D-98E0-241199CF1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2021/6/24</a:t>
            </a:fld>
            <a:endParaRPr kumimoji="1"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093FC2FC-708E-C14C-A088-2D862B552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DC37E095-6E92-B64D-A98B-4A75AB3BA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720267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5E080D9-ACB3-0244-960C-69E166E18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BDCA80C-D579-264A-B43C-1A245C31B7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664DB0E5-4B96-A04F-A6C4-94C555790D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5834C9C-AA8A-5841-AF31-B8A4F96FA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2021/6/24</a:t>
            </a:fld>
            <a:endParaRPr kumimoji="1"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8835C964-E7D6-8049-BD53-69504E9A8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B232A706-9D52-224D-91E4-70F122DF0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93276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597FA33-D221-324E-AF61-547C84679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FEC52373-0EDE-4F4B-88C5-8BB0E7733C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1777F74B-0E43-E245-92FA-D04F944FDB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DA2B546E-FDC3-6742-9338-B1D9DA264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2021/6/24</a:t>
            </a:fld>
            <a:endParaRPr kumimoji="1"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B5FBFE30-617D-9148-A241-DECD9D071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CC3EBF4-A92E-3047-B77B-9DFBF7EDE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598016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FBB65C7-0E3A-2C44-B2F0-3C1ED5AC4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BD1353F7-5FA2-3B45-A9F4-E3F1C87DFE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3995E25-8397-B64B-AED4-8A6702371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2021/6/24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6EAEFB0-5608-C143-AEEA-85652B1DD4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A6330D7-582C-984E-B2A0-DEFF8C003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333157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B2B217B2-69FD-334D-B8D3-77D55589D9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AB74BD4A-3F66-9D49-B08B-ADF0A304AD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0791A2D-67DD-9446-A9DA-019A09CF0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2021/6/24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2E84C98-7896-0840-A454-459705071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95950FF-984E-7649-A42A-CADF14B54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719566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65F42EF2-E6E4-F64F-869C-A7A86FAC0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1FB8A17-37C0-7741-9FD2-A5E94E11FA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D787223-9960-DF4E-A0D1-038A9F972A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97546-F12B-D144-B75A-D756240D4916}" type="datetimeFigureOut">
              <a:rPr kumimoji="1" lang="zh-TW" altLang="en-US" smtClean="0"/>
              <a:t>2021/6/24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4646127-97C6-F443-923D-D580492AE0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E847770-E34E-1A4A-BD66-D0DE1C6BD9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835064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361DF6-2A6F-1E4A-84BB-7E0FB00EA976}"/>
              </a:ext>
            </a:extLst>
          </p:cNvPr>
          <p:cNvSpPr/>
          <p:nvPr/>
        </p:nvSpPr>
        <p:spPr>
          <a:xfrm>
            <a:off x="1643502" y="2456543"/>
            <a:ext cx="89050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4000" b="1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因應疫情影響校外實習課程之應對方案</a:t>
            </a:r>
            <a:endParaRPr lang="zh-TW" altLang="en-US" sz="4000" dirty="0">
              <a:solidFill>
                <a:srgbClr val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82892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>
            <a:extLst>
              <a:ext uri="{FF2B5EF4-FFF2-40B4-BE49-F238E27FC236}">
                <a16:creationId xmlns:a16="http://schemas.microsoft.com/office/drawing/2014/main" id="{05E338DA-8533-4101-8E6B-FCE23E3F5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實習前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93E0C726-D72C-47B3-A8D0-E20F419DEF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319" y="1690688"/>
            <a:ext cx="10515600" cy="4351338"/>
          </a:xfrm>
        </p:spPr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原則上各單位實習的開始時間依照公文所示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但因各區疫情不同</a:t>
            </a:r>
            <a:r>
              <a:rPr lang="zh-TW" altLang="en-US" dirty="0">
                <a:latin typeface="新細明體" panose="02020500000000000000" pitchFamily="18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，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故系辦擬於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6/15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開始調查實習場所是否有更動實習開始日期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了解實習單位需要同學提供哪些文件</a:t>
            </a:r>
            <a:r>
              <a:rPr lang="en-US" altLang="zh-TW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(ex. </a:t>
            </a:r>
            <a:r>
              <a:rPr lang="zh-TW" alt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自費採檢</a:t>
            </a:r>
            <a:r>
              <a:rPr lang="en-US" altLang="zh-TW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PCR</a:t>
            </a:r>
            <a:r>
              <a:rPr lang="zh-TW" alt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、提供自主健康管理表等</a:t>
            </a:r>
            <a:r>
              <a:rPr lang="en-US" altLang="zh-TW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r>
              <a:rPr lang="zh-TW" altLang="en-US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系辦人員會親自告訴同學更動的訊息並留存訊息</a:t>
            </a:r>
            <a:endParaRPr lang="en-US" altLang="zh-TW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675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5CA70AD1-BFF9-1143-AEE3-9C0CCF9B2F2D}"/>
              </a:ext>
            </a:extLst>
          </p:cNvPr>
          <p:cNvSpPr/>
          <p:nvPr/>
        </p:nvSpPr>
        <p:spPr>
          <a:xfrm>
            <a:off x="4121073" y="63244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實習開始時間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2C56A8BC-D608-3647-A472-A9C643A949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5063" y="678708"/>
            <a:ext cx="7241360" cy="516124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C04DDFC7-1571-9D46-892A-49EC58DFB2F3}"/>
              </a:ext>
            </a:extLst>
          </p:cNvPr>
          <p:cNvSpPr/>
          <p:nvPr/>
        </p:nvSpPr>
        <p:spPr>
          <a:xfrm>
            <a:off x="472731" y="1144963"/>
            <a:ext cx="2140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7-1-7/15</a:t>
            </a:r>
            <a:r>
              <a:rPr lang="zh-TW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之間</a:t>
            </a:r>
            <a:endParaRPr lang="zh-TW" alt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B68D563C-60E3-6548-9387-4F9E5A176A12}"/>
              </a:ext>
            </a:extLst>
          </p:cNvPr>
          <p:cNvSpPr/>
          <p:nvPr/>
        </p:nvSpPr>
        <p:spPr>
          <a:xfrm>
            <a:off x="7875556" y="1166349"/>
            <a:ext cx="11817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7/15後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A08ABB2-3216-C948-B29A-3D4832980CC9}"/>
              </a:ext>
            </a:extLst>
          </p:cNvPr>
          <p:cNvSpPr/>
          <p:nvPr/>
        </p:nvSpPr>
        <p:spPr>
          <a:xfrm>
            <a:off x="219721" y="2053630"/>
            <a:ext cx="304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會影響開學上課1-2週，</a:t>
            </a:r>
          </a:p>
          <a:p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由系辦統一替同學請公假</a:t>
            </a: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B9177936-96AF-034D-8BC0-58DB93DA9F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4695" y="1689569"/>
            <a:ext cx="4790732" cy="847404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2623F88B-6D4C-BC4F-A2B9-1A222FBA07A2}"/>
              </a:ext>
            </a:extLst>
          </p:cNvPr>
          <p:cNvSpPr/>
          <p:nvPr/>
        </p:nvSpPr>
        <p:spPr>
          <a:xfrm>
            <a:off x="4345848" y="2584424"/>
            <a:ext cx="35116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學生              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中部實習單位：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修課輔導單，將課程移至進修部。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將臨床改至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月寒假實習。系上將濃縮課程。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非中部實習單位：</a:t>
            </a:r>
          </a:p>
          <a:p>
            <a:pPr lvl="1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需輔導集中修課時間。</a:t>
            </a:r>
          </a:p>
          <a:p>
            <a:pPr marL="457200" indent="-457200">
              <a:buFont typeface="+mj-lt"/>
              <a:buAutoNum type="arabicPeriod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重補修同學：</a:t>
            </a:r>
          </a:p>
          <a:p>
            <a:pPr lvl="1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若補修科目太多，無法集中修課時間，需詢問授課老師能否安排其他上課方式。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A259B41D-03FB-FD48-ABAF-A8CCACF14F9E}"/>
              </a:ext>
            </a:extLst>
          </p:cNvPr>
          <p:cNvSpPr/>
          <p:nvPr/>
        </p:nvSpPr>
        <p:spPr>
          <a:xfrm>
            <a:off x="7965318" y="2653794"/>
            <a:ext cx="400696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實習單位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允許採用分段實習：</a:t>
            </a:r>
          </a:p>
          <a:p>
            <a:pPr lvl="1"/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一週中非上課時間</a:t>
            </a:r>
            <a:r>
              <a:rPr lang="zh-TW" altLang="en-US" sz="1600" dirty="0">
                <a:latin typeface="新細明體" panose="02020500000000000000" pitchFamily="18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，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至實習單位實習。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1"/>
            <a:endParaRPr lang="zh-TW" altLang="en-US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無法採用分段實習：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en-US" altLang="zh-TW" sz="1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(1)</a:t>
            </a:r>
            <a:r>
              <a:rPr lang="zh-TW" altLang="en-US" sz="1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營養師實習：</a:t>
            </a:r>
          </a:p>
          <a:p>
            <a:pPr marL="714375" indent="-714375"/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(a)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詢問院方是否能將團膳拉回到學校。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14375" indent="-714375"/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(b)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詢問院方除了216小時的臨床需在醫院進行之外，其他時數如何安排。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14375" indent="-714375"/>
            <a:r>
              <a:rPr lang="en-US" altLang="zh-TW" sz="1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(2)</a:t>
            </a:r>
            <a:r>
              <a:rPr lang="zh-TW" altLang="en-US" sz="1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專業實習：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計算需補足之時數後，選課補足時數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學分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=80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小時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1600" dirty="0">
                <a:latin typeface="新細明體" panose="02020500000000000000" pitchFamily="18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，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14375" indent="-714375"/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選擇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『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專題研究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』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課程，至各個老師的實驗室，補滿時數</a:t>
            </a:r>
          </a:p>
          <a:p>
            <a:pPr marL="714375" indent="-714375"/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14375" indent="-714375"/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0A135091-97DF-BC4F-A744-BDB6AD17DD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5292" y="1689569"/>
            <a:ext cx="45719" cy="38861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8CDB9140-577E-415B-BDFB-1F6E63C40408}"/>
              </a:ext>
            </a:extLst>
          </p:cNvPr>
          <p:cNvSpPr/>
          <p:nvPr/>
        </p:nvSpPr>
        <p:spPr>
          <a:xfrm>
            <a:off x="479569" y="1194832"/>
            <a:ext cx="2133492" cy="46625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259A3E36-DABF-4E1F-B5E9-FAD79F8E7EEF}"/>
              </a:ext>
            </a:extLst>
          </p:cNvPr>
          <p:cNvSpPr/>
          <p:nvPr/>
        </p:nvSpPr>
        <p:spPr>
          <a:xfrm>
            <a:off x="7276457" y="1173445"/>
            <a:ext cx="2133492" cy="46625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D4534F63-2C88-4C10-AC72-622693CF1696}"/>
              </a:ext>
            </a:extLst>
          </p:cNvPr>
          <p:cNvSpPr/>
          <p:nvPr/>
        </p:nvSpPr>
        <p:spPr>
          <a:xfrm>
            <a:off x="4238010" y="2536973"/>
            <a:ext cx="3529708" cy="4079983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AB85682E-D95E-48B9-8D60-0E49BB483D80}"/>
              </a:ext>
            </a:extLst>
          </p:cNvPr>
          <p:cNvSpPr/>
          <p:nvPr/>
        </p:nvSpPr>
        <p:spPr>
          <a:xfrm>
            <a:off x="7965317" y="2584424"/>
            <a:ext cx="4006961" cy="4079983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2427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CC50778C-249F-E042-86CA-F7B0B284E630}"/>
              </a:ext>
            </a:extLst>
          </p:cNvPr>
          <p:cNvSpPr/>
          <p:nvPr/>
        </p:nvSpPr>
        <p:spPr>
          <a:xfrm>
            <a:off x="375614" y="381864"/>
            <a:ext cx="3001143" cy="6133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4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110</a:t>
            </a:r>
            <a:r>
              <a:rPr lang="zh-TW" altLang="en-US" sz="24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年</a:t>
            </a:r>
            <a:endParaRPr lang="en-US" altLang="zh-TW" sz="2400" dirty="0">
              <a:latin typeface="Times New Roman" panose="02020603050405020304" pitchFamily="18" charset="0"/>
              <a:ea typeface="Kaiti TC" panose="02010600040101010101" pitchFamily="2" charset="-12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 sz="2400" dirty="0">
                <a:solidFill>
                  <a:srgbClr val="00B05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6/27 </a:t>
            </a:r>
            <a:r>
              <a:rPr lang="zh-TW" altLang="en-US" sz="2400" dirty="0">
                <a:solidFill>
                  <a:srgbClr val="00B05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結業日</a:t>
            </a:r>
            <a:endParaRPr lang="en-US" altLang="zh-TW" sz="2400" dirty="0">
              <a:solidFill>
                <a:srgbClr val="00B050"/>
              </a:solidFill>
              <a:latin typeface="Times New Roman" panose="02020603050405020304" pitchFamily="18" charset="0"/>
              <a:ea typeface="Kaiti TC" panose="02010600040101010101" pitchFamily="2" charset="-12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 sz="24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7/31 </a:t>
            </a:r>
            <a:r>
              <a:rPr lang="zh-TW" altLang="en-US" sz="24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第 </a:t>
            </a:r>
            <a:r>
              <a:rPr lang="en-US" altLang="zh-TW" sz="24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2 </a:t>
            </a:r>
            <a:r>
              <a:rPr lang="zh-TW" altLang="en-US" sz="24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學期結束</a:t>
            </a:r>
            <a:endParaRPr lang="en-US" altLang="zh-TW" sz="2400" dirty="0">
              <a:latin typeface="Times New Roman" panose="02020603050405020304" pitchFamily="18" charset="0"/>
              <a:ea typeface="Kaiti TC" panose="02010600040101010101" pitchFamily="2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TW" sz="2400" dirty="0">
              <a:latin typeface="Times New Roman" panose="02020603050405020304" pitchFamily="18" charset="0"/>
              <a:ea typeface="Kaiti TC" panose="02010600040101010101" pitchFamily="2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TW" sz="24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110</a:t>
            </a:r>
            <a:r>
              <a:rPr lang="zh-TW" altLang="en-US" sz="24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年</a:t>
            </a:r>
            <a:endParaRPr lang="en-US" altLang="zh-TW" sz="2400" dirty="0">
              <a:latin typeface="Times New Roman" panose="02020603050405020304" pitchFamily="18" charset="0"/>
              <a:ea typeface="Kaiti TC" panose="02010600040101010101" pitchFamily="2" charset="-12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 sz="24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8/1 </a:t>
            </a:r>
            <a:r>
              <a:rPr lang="zh-TW" altLang="en-US" sz="24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第 </a:t>
            </a:r>
            <a:r>
              <a:rPr lang="en-US" altLang="zh-TW" sz="24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1 </a:t>
            </a:r>
            <a:r>
              <a:rPr lang="zh-TW" altLang="en-US" sz="24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學期開始</a:t>
            </a:r>
            <a:endParaRPr lang="en-US" altLang="zh-TW" sz="2400" dirty="0">
              <a:latin typeface="Times New Roman" panose="02020603050405020304" pitchFamily="18" charset="0"/>
              <a:ea typeface="Kaiti TC" panose="02010600040101010101" pitchFamily="2" charset="-12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 sz="2400" dirty="0">
                <a:solidFill>
                  <a:srgbClr val="FF000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9/13 </a:t>
            </a:r>
            <a:r>
              <a:rPr lang="zh-TW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開學日</a:t>
            </a:r>
            <a:endParaRPr lang="en-US" altLang="zh-TW" sz="2400" dirty="0">
              <a:solidFill>
                <a:srgbClr val="FF0000"/>
              </a:solidFill>
              <a:latin typeface="Times New Roman" panose="02020603050405020304" pitchFamily="18" charset="0"/>
              <a:ea typeface="Kaiti TC" panose="02010600040101010101" pitchFamily="2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TW" sz="24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111</a:t>
            </a:r>
            <a:r>
              <a:rPr lang="zh-TW" altLang="en-US" sz="24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年</a:t>
            </a:r>
            <a:endParaRPr lang="en-US" altLang="zh-TW" sz="2400" dirty="0">
              <a:latin typeface="Times New Roman" panose="02020603050405020304" pitchFamily="18" charset="0"/>
              <a:ea typeface="Kaiti TC" panose="02010600040101010101" pitchFamily="2" charset="-12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 sz="2400" dirty="0">
                <a:solidFill>
                  <a:srgbClr val="00B05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1/17 </a:t>
            </a:r>
            <a:r>
              <a:rPr lang="zh-TW" altLang="en-US" sz="2400" dirty="0">
                <a:solidFill>
                  <a:srgbClr val="00B05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結業日</a:t>
            </a:r>
            <a:endParaRPr lang="en-US" altLang="zh-TW" sz="2400" dirty="0">
              <a:solidFill>
                <a:srgbClr val="00B050"/>
              </a:solidFill>
              <a:latin typeface="Times New Roman" panose="02020603050405020304" pitchFamily="18" charset="0"/>
              <a:ea typeface="Kaiti TC" panose="02010600040101010101" pitchFamily="2" charset="-12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 sz="24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2/1 </a:t>
            </a:r>
            <a:r>
              <a:rPr lang="zh-TW" altLang="en-US" sz="24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第 </a:t>
            </a:r>
            <a:r>
              <a:rPr lang="en-US" altLang="zh-TW" sz="24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2 </a:t>
            </a:r>
            <a:r>
              <a:rPr lang="zh-TW" altLang="en-US" sz="24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學期開始</a:t>
            </a:r>
            <a:endParaRPr lang="en-US" altLang="zh-TW" sz="2400" dirty="0">
              <a:latin typeface="Times New Roman" panose="02020603050405020304" pitchFamily="18" charset="0"/>
              <a:ea typeface="Kaiti TC" panose="02010600040101010101" pitchFamily="2" charset="-12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 sz="2400" dirty="0">
                <a:solidFill>
                  <a:srgbClr val="FF000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2/21 </a:t>
            </a:r>
            <a:r>
              <a:rPr lang="zh-TW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開學日</a:t>
            </a:r>
            <a:endParaRPr lang="en-US" altLang="zh-TW" sz="2400" dirty="0">
              <a:solidFill>
                <a:srgbClr val="FF0000"/>
              </a:solidFill>
              <a:latin typeface="Times New Roman" panose="02020603050405020304" pitchFamily="18" charset="0"/>
              <a:ea typeface="Kaiti TC" panose="02010600040101010101" pitchFamily="2" charset="-120"/>
              <a:cs typeface="Times New Roman" panose="02020603050405020304" pitchFamily="18" charset="0"/>
            </a:endParaRPr>
          </a:p>
        </p:txBody>
      </p:sp>
      <p:sp>
        <p:nvSpPr>
          <p:cNvPr id="5" name="左右括弧 4">
            <a:extLst>
              <a:ext uri="{FF2B5EF4-FFF2-40B4-BE49-F238E27FC236}">
                <a16:creationId xmlns:a16="http://schemas.microsoft.com/office/drawing/2014/main" id="{34198831-3CAE-3848-B1E6-6F3270C45251}"/>
              </a:ext>
            </a:extLst>
          </p:cNvPr>
          <p:cNvSpPr/>
          <p:nvPr/>
        </p:nvSpPr>
        <p:spPr>
          <a:xfrm>
            <a:off x="3552466" y="1246782"/>
            <a:ext cx="735496" cy="2470453"/>
          </a:xfrm>
          <a:prstGeom prst="bracket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kumimoji="1" lang="zh-TW" altLang="en-US" sz="3600" dirty="0">
                <a:latin typeface="Kaiti TC" panose="02010600040101010101" pitchFamily="2" charset="-120"/>
                <a:ea typeface="Kaiti TC" panose="02010600040101010101" pitchFamily="2" charset="-120"/>
              </a:rPr>
              <a:t>暑假</a:t>
            </a:r>
          </a:p>
        </p:txBody>
      </p:sp>
      <p:sp>
        <p:nvSpPr>
          <p:cNvPr id="6" name="左右括弧 5">
            <a:extLst>
              <a:ext uri="{FF2B5EF4-FFF2-40B4-BE49-F238E27FC236}">
                <a16:creationId xmlns:a16="http://schemas.microsoft.com/office/drawing/2014/main" id="{89E80FF6-1E29-9547-9D3F-A575FDC02EC5}"/>
              </a:ext>
            </a:extLst>
          </p:cNvPr>
          <p:cNvSpPr/>
          <p:nvPr/>
        </p:nvSpPr>
        <p:spPr>
          <a:xfrm>
            <a:off x="3552466" y="5049077"/>
            <a:ext cx="735496" cy="1058153"/>
          </a:xfrm>
          <a:prstGeom prst="bracket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kumimoji="1" lang="zh-TW" altLang="en-US" sz="3600" dirty="0">
                <a:latin typeface="Kaiti TC" panose="02010600040101010101" pitchFamily="2" charset="-120"/>
                <a:ea typeface="Kaiti TC" panose="02010600040101010101" pitchFamily="2" charset="-120"/>
              </a:rPr>
              <a:t>寒假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E5B0D84-293E-F043-BB69-001E85D039A2}"/>
              </a:ext>
            </a:extLst>
          </p:cNvPr>
          <p:cNvSpPr/>
          <p:nvPr/>
        </p:nvSpPr>
        <p:spPr>
          <a:xfrm>
            <a:off x="4840897" y="5198648"/>
            <a:ext cx="7072935" cy="1497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ts val="3660"/>
              </a:lnSpc>
              <a:buFont typeface="Wingdings" pitchFamily="2" charset="2"/>
              <a:buChar char="ü"/>
            </a:pPr>
            <a:r>
              <a:rPr lang="zh-TW" altLang="en-US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預計於</a:t>
            </a:r>
            <a:r>
              <a:rPr lang="en-US" altLang="zh-TW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12</a:t>
            </a:r>
            <a:r>
              <a:rPr lang="zh-TW" altLang="en-US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月</a:t>
            </a:r>
            <a:r>
              <a:rPr lang="en-US" altLang="zh-TW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(</a:t>
            </a:r>
            <a:r>
              <a:rPr lang="zh-TW" altLang="en-US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第</a:t>
            </a:r>
            <a:r>
              <a:rPr lang="en-US" altLang="zh-TW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12</a:t>
            </a:r>
            <a:r>
              <a:rPr lang="zh-TW" altLang="en-US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週</a:t>
            </a:r>
            <a:r>
              <a:rPr lang="en-US" altLang="zh-TW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)</a:t>
            </a:r>
            <a:r>
              <a:rPr lang="zh-TW" altLang="en-US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至寒假進行臨床課程</a:t>
            </a:r>
            <a:endParaRPr lang="en-US" altLang="zh-TW" sz="2800" dirty="0">
              <a:latin typeface="Times New Roman" panose="02020603050405020304" pitchFamily="18" charset="0"/>
              <a:ea typeface="Kaiti TC" panose="02010600040101010101" pitchFamily="2" charset="-120"/>
              <a:cs typeface="Times New Roman" panose="02020603050405020304" pitchFamily="18" charset="0"/>
            </a:endParaRPr>
          </a:p>
          <a:p>
            <a:pPr marL="457200" indent="-457200">
              <a:lnSpc>
                <a:spcPts val="3660"/>
              </a:lnSpc>
              <a:buFont typeface="Wingdings" pitchFamily="2" charset="2"/>
              <a:buChar char="ü"/>
            </a:pPr>
            <a:r>
              <a:rPr lang="zh-TW" altLang="en-US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大四課程將實施濃縮，以利同學</a:t>
            </a:r>
            <a:r>
              <a:rPr lang="en-US" altLang="zh-TW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12</a:t>
            </a:r>
            <a:r>
              <a:rPr lang="zh-TW" altLang="en-US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月將剩餘實習時數補足 </a:t>
            </a:r>
            <a:endParaRPr lang="zh-TW" altLang="en-US" sz="2800" dirty="0">
              <a:effectLst/>
              <a:latin typeface="Times New Roman" panose="02020603050405020304" pitchFamily="18" charset="0"/>
              <a:ea typeface="Kaiti TC" panose="02010600040101010101" pitchFamily="2" charset="-120"/>
              <a:cs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13322DDD-C82C-3340-AB83-5D736E74DE84}"/>
              </a:ext>
            </a:extLst>
          </p:cNvPr>
          <p:cNvSpPr/>
          <p:nvPr/>
        </p:nvSpPr>
        <p:spPr>
          <a:xfrm>
            <a:off x="4727831" y="630218"/>
            <a:ext cx="7299069" cy="4568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ts val="3480"/>
              </a:lnSpc>
              <a:buFont typeface="Wingdings" pitchFamily="2" charset="2"/>
              <a:buChar char="n"/>
            </a:pPr>
            <a:r>
              <a:rPr lang="zh-TW" alt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改至寒假實習</a:t>
            </a:r>
            <a:r>
              <a:rPr lang="en-US" altLang="zh-TW" sz="2800" dirty="0">
                <a:solidFill>
                  <a:srgbClr val="C0000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(12</a:t>
            </a:r>
            <a:r>
              <a:rPr lang="zh-TW" alt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月</a:t>
            </a:r>
            <a:r>
              <a:rPr lang="en-US" altLang="zh-TW" sz="2800" dirty="0">
                <a:solidFill>
                  <a:srgbClr val="C0000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-2</a:t>
            </a:r>
            <a:r>
              <a:rPr lang="zh-TW" alt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月</a:t>
            </a:r>
            <a:r>
              <a:rPr lang="en-US" altLang="zh-TW" sz="2800" dirty="0">
                <a:solidFill>
                  <a:srgbClr val="C0000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) </a:t>
            </a:r>
          </a:p>
          <a:p>
            <a:pPr lvl="1">
              <a:lnSpc>
                <a:spcPts val="3480"/>
              </a:lnSpc>
            </a:pPr>
            <a:r>
              <a:rPr lang="zh-TW" altLang="en-US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開學後請填寫請填寫</a:t>
            </a:r>
            <a:r>
              <a:rPr lang="en-US" altLang="zh-TW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『</a:t>
            </a:r>
            <a:r>
              <a:rPr lang="zh-TW" altLang="en-US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附件二、緩修表單</a:t>
            </a:r>
            <a:r>
              <a:rPr lang="en-US" altLang="zh-TW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』</a:t>
            </a:r>
          </a:p>
          <a:p>
            <a:pPr lvl="1">
              <a:lnSpc>
                <a:spcPts val="3480"/>
              </a:lnSpc>
            </a:pPr>
            <a:endParaRPr lang="en-US" altLang="zh-TW" sz="2800" dirty="0">
              <a:solidFill>
                <a:srgbClr val="C00000"/>
              </a:solidFill>
              <a:latin typeface="Times New Roman" panose="02020603050405020304" pitchFamily="18" charset="0"/>
              <a:ea typeface="Kaiti TC" panose="02010600040101010101" pitchFamily="2" charset="-120"/>
              <a:cs typeface="Times New Roman" panose="02020603050405020304" pitchFamily="18" charset="0"/>
            </a:endParaRPr>
          </a:p>
          <a:p>
            <a:pPr marL="457200" indent="-457200">
              <a:lnSpc>
                <a:spcPts val="3480"/>
              </a:lnSpc>
              <a:buFont typeface="Wingdings" pitchFamily="2" charset="2"/>
              <a:buChar char="n"/>
            </a:pPr>
            <a:r>
              <a:rPr lang="zh-TW" alt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暑假實習會超過開學第</a:t>
            </a:r>
            <a:r>
              <a:rPr lang="en-US" altLang="zh-TW" sz="2800" dirty="0">
                <a:solidFill>
                  <a:srgbClr val="C0000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4</a:t>
            </a:r>
            <a:r>
              <a:rPr lang="zh-TW" alt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週</a:t>
            </a:r>
            <a:r>
              <a:rPr lang="en-US" altLang="zh-TW" sz="2800" dirty="0">
                <a:solidFill>
                  <a:srgbClr val="C0000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(ex.10</a:t>
            </a:r>
            <a:r>
              <a:rPr lang="zh-TW" alt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月才結束</a:t>
            </a:r>
            <a:r>
              <a:rPr lang="en-US" altLang="zh-TW" sz="2800" dirty="0">
                <a:solidFill>
                  <a:srgbClr val="C0000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ts val="3480"/>
              </a:lnSpc>
            </a:pPr>
            <a:r>
              <a:rPr lang="zh-TW" altLang="en-US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（主要是中部醫院）開學後請至</a:t>
            </a:r>
            <a:r>
              <a:rPr lang="zh-TW" altLang="en-US" sz="2800" u="sng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教務處</a:t>
            </a:r>
            <a:r>
              <a:rPr lang="zh-TW" altLang="en-US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領取有關</a:t>
            </a:r>
            <a:r>
              <a:rPr lang="zh-TW" altLang="en-US" sz="2800" u="sng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實習的</a:t>
            </a:r>
            <a:r>
              <a:rPr lang="en-US" altLang="zh-TW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『</a:t>
            </a:r>
            <a:r>
              <a:rPr lang="zh-TW" altLang="en-US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跨部選課</a:t>
            </a:r>
            <a:r>
              <a:rPr lang="en-US" altLang="zh-TW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』</a:t>
            </a:r>
            <a:r>
              <a:rPr lang="zh-TW" altLang="en-US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及</a:t>
            </a:r>
            <a:r>
              <a:rPr lang="en-US" altLang="zh-TW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『</a:t>
            </a:r>
            <a:r>
              <a:rPr lang="zh-TW" altLang="en-US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修課問題反應表</a:t>
            </a:r>
            <a:r>
              <a:rPr lang="en-US" altLang="zh-TW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』</a:t>
            </a:r>
            <a:r>
              <a:rPr lang="zh-TW" altLang="en-US" sz="28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，將上學期的課都移至進修部上課，繳交至系上</a:t>
            </a:r>
            <a:endParaRPr lang="en-US" altLang="zh-TW" sz="2800" dirty="0">
              <a:latin typeface="Times New Roman" panose="02020603050405020304" pitchFamily="18" charset="0"/>
              <a:ea typeface="Kaiti TC" panose="02010600040101010101" pitchFamily="2" charset="-120"/>
              <a:cs typeface="Times New Roman" panose="02020603050405020304" pitchFamily="18" charset="0"/>
            </a:endParaRPr>
          </a:p>
          <a:p>
            <a:pPr>
              <a:lnSpc>
                <a:spcPts val="3480"/>
              </a:lnSpc>
            </a:pPr>
            <a:endParaRPr lang="en-US" altLang="zh-TW" sz="2800" dirty="0">
              <a:solidFill>
                <a:srgbClr val="C00000"/>
              </a:solidFill>
              <a:latin typeface="Times New Roman" panose="02020603050405020304" pitchFamily="18" charset="0"/>
              <a:ea typeface="Kaiti TC" panose="02010600040101010101" pitchFamily="2" charset="-120"/>
              <a:cs typeface="Times New Roman" panose="02020603050405020304" pitchFamily="18" charset="0"/>
            </a:endParaRPr>
          </a:p>
          <a:p>
            <a:pPr marL="457200" indent="-457200">
              <a:lnSpc>
                <a:spcPts val="3480"/>
              </a:lnSpc>
              <a:buFont typeface="Wingdings" pitchFamily="2" charset="2"/>
              <a:buChar char="n"/>
            </a:pPr>
            <a:r>
              <a:rPr lang="zh-TW" alt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滾動式實習</a:t>
            </a:r>
            <a:endParaRPr lang="en-US" altLang="zh-TW" sz="2800" dirty="0">
              <a:solidFill>
                <a:srgbClr val="C00000"/>
              </a:solidFill>
              <a:latin typeface="Times New Roman" panose="02020603050405020304" pitchFamily="18" charset="0"/>
              <a:ea typeface="Kaiti TC" panose="02010600040101010101" pitchFamily="2" charset="-120"/>
              <a:cs typeface="Times New Roman" panose="02020603050405020304" pitchFamily="18" charset="0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27E756D4-C876-D74F-BB33-8E8F2B08CC1D}"/>
              </a:ext>
            </a:extLst>
          </p:cNvPr>
          <p:cNvSpPr txBox="1"/>
          <p:nvPr/>
        </p:nvSpPr>
        <p:spPr>
          <a:xfrm flipH="1">
            <a:off x="5890353" y="197198"/>
            <a:ext cx="5423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dirty="0">
                <a:highlight>
                  <a:srgbClr val="FF00FF"/>
                </a:highlight>
                <a:latin typeface="Kaiti TC" panose="02010600040101010101" pitchFamily="2" charset="-120"/>
                <a:ea typeface="Kaiti TC" panose="02010600040101010101" pitchFamily="2" charset="-120"/>
              </a:rPr>
              <a:t>清泉醫院、南投醫院、朴子醫院、彰化老人醫院</a:t>
            </a:r>
          </a:p>
        </p:txBody>
      </p:sp>
    </p:spTree>
    <p:extLst>
      <p:ext uri="{BB962C8B-B14F-4D97-AF65-F5344CB8AC3E}">
        <p14:creationId xmlns:p14="http://schemas.microsoft.com/office/powerpoint/2010/main" val="1533868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65E4A04-6B5E-9544-8A71-BE8D3FA21AE2}"/>
              </a:ext>
            </a:extLst>
          </p:cNvPr>
          <p:cNvSpPr/>
          <p:nvPr/>
        </p:nvSpPr>
        <p:spPr>
          <a:xfrm>
            <a:off x="3716996" y="501451"/>
            <a:ext cx="55707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solidFill>
                  <a:srgbClr val="FF0000"/>
                </a:solidFill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營養師實習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開始</a:t>
            </a:r>
            <a:r>
              <a:rPr lang="zh-TW" altLang="en-US" sz="24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後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，因疫情轉/退實習者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58E3AEA-7BD5-5B4F-83EB-0D5118B98D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3427" y="1176112"/>
            <a:ext cx="4845050" cy="646331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874794F6-4597-6A48-BD09-D20536EADA35}"/>
              </a:ext>
            </a:extLst>
          </p:cNvPr>
          <p:cNvSpPr/>
          <p:nvPr/>
        </p:nvSpPr>
        <p:spPr>
          <a:xfrm>
            <a:off x="2195402" y="200710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轉成專業實習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3F35DBE-13F4-9E4F-B24B-43908E2C3B9E}"/>
              </a:ext>
            </a:extLst>
          </p:cNvPr>
          <p:cNvSpPr/>
          <p:nvPr/>
        </p:nvSpPr>
        <p:spPr>
          <a:xfrm>
            <a:off x="7049447" y="1887164"/>
            <a:ext cx="23304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退實習</a:t>
            </a:r>
          </a:p>
          <a:p>
            <a:pPr algn="ctr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緩修至寒假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9DC6BB56-7275-CC49-8CB1-B4E79E1A18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2830" y="2561107"/>
            <a:ext cx="1889872" cy="43124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0E401FD8-9152-8B42-9E03-DA0EAAC6985B}"/>
              </a:ext>
            </a:extLst>
          </p:cNvPr>
          <p:cNvSpPr/>
          <p:nvPr/>
        </p:nvSpPr>
        <p:spPr>
          <a:xfrm>
            <a:off x="1344199" y="3067177"/>
            <a:ext cx="1723549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允許分段實習</a:t>
            </a:r>
          </a:p>
          <a:p>
            <a:endParaRPr lang="zh-TW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3A7B064-FC05-994E-BB60-6EE983765BDE}"/>
              </a:ext>
            </a:extLst>
          </p:cNvPr>
          <p:cNvSpPr/>
          <p:nvPr/>
        </p:nvSpPr>
        <p:spPr>
          <a:xfrm>
            <a:off x="3280417" y="3049530"/>
            <a:ext cx="1723549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無法分段實習</a:t>
            </a:r>
          </a:p>
          <a:p>
            <a:endParaRPr lang="zh-TW" altLang="en-US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396B565E-00D2-854F-AC98-DF99092622C7}"/>
              </a:ext>
            </a:extLst>
          </p:cNvPr>
          <p:cNvSpPr/>
          <p:nvPr/>
        </p:nvSpPr>
        <p:spPr>
          <a:xfrm>
            <a:off x="900843" y="4142033"/>
            <a:ext cx="188987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系辦做修課輔導，請同學將課轉至進修部，並填寫修課反應單</a:t>
            </a: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7829C3E9-CF05-894F-89FC-E6DFF88589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2829" y="3494333"/>
            <a:ext cx="76200" cy="647700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FC02ABDE-D223-2440-8801-782CC5C0B3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7537" y="3494333"/>
            <a:ext cx="76200" cy="647700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8C7034CF-FB2F-B344-AF90-28252A776316}"/>
              </a:ext>
            </a:extLst>
          </p:cNvPr>
          <p:cNvSpPr/>
          <p:nvPr/>
        </p:nvSpPr>
        <p:spPr>
          <a:xfrm>
            <a:off x="2912542" y="4156821"/>
            <a:ext cx="26091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計算需補足之時數後，選課補足時數(1學分=80小時)</a:t>
            </a:r>
          </a:p>
          <a:p>
            <a:pPr marL="342900" indent="-342900">
              <a:buFont typeface="+mj-lt"/>
              <a:buAutoNum type="arabicPeriod"/>
            </a:pP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選擇『專題研究』課程，至各個老師的實驗室，補滿時數</a:t>
            </a:r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id="{1D5C3295-57E8-7E4A-B35D-532709A350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89141" y="2612186"/>
            <a:ext cx="2227543" cy="1004985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id="{84366D9D-1207-5148-BF54-ABE87DF29372}"/>
              </a:ext>
            </a:extLst>
          </p:cNvPr>
          <p:cNvSpPr/>
          <p:nvPr/>
        </p:nvSpPr>
        <p:spPr>
          <a:xfrm>
            <a:off x="9057063" y="1822443"/>
            <a:ext cx="27749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附件二、緩修表單</a:t>
            </a:r>
          </a:p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附件三、退實習單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B47C3C0B-BDB0-8341-8D84-AB7C3B112036}"/>
              </a:ext>
            </a:extLst>
          </p:cNvPr>
          <p:cNvSpPr/>
          <p:nvPr/>
        </p:nvSpPr>
        <p:spPr>
          <a:xfrm>
            <a:off x="3778551" y="2025663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附件四、轉換機構申請表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42A9D8EC-9A04-8D4C-B22E-95DBB904D637}"/>
              </a:ext>
            </a:extLst>
          </p:cNvPr>
          <p:cNvSpPr/>
          <p:nvPr/>
        </p:nvSpPr>
        <p:spPr>
          <a:xfrm>
            <a:off x="6283394" y="3726638"/>
            <a:ext cx="19550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醫院因疫情無法讓同學繼續實習者，學生可與進修部學生一起在寒假進行醫院實習分發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62FEFC8E-4C1A-B145-9C52-94F1A0483836}"/>
              </a:ext>
            </a:extLst>
          </p:cNvPr>
          <p:cNvSpPr/>
          <p:nvPr/>
        </p:nvSpPr>
        <p:spPr>
          <a:xfrm>
            <a:off x="8434961" y="3726638"/>
            <a:ext cx="200958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醫院給予實習，是因同學或家長擔心疫情而退實習者，系上不再安排，寒假需自覓醫院</a:t>
            </a:r>
          </a:p>
        </p:txBody>
      </p: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3B7578D1-6659-4A14-8078-04499FAAA3CC}"/>
              </a:ext>
            </a:extLst>
          </p:cNvPr>
          <p:cNvSpPr txBox="1"/>
          <p:nvPr/>
        </p:nvSpPr>
        <p:spPr>
          <a:xfrm>
            <a:off x="253877" y="432755"/>
            <a:ext cx="305639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實習開始後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9F64DA6-B045-F648-BBCA-C1BA1AF828D3}"/>
              </a:ext>
            </a:extLst>
          </p:cNvPr>
          <p:cNvSpPr/>
          <p:nvPr/>
        </p:nvSpPr>
        <p:spPr>
          <a:xfrm>
            <a:off x="5860551" y="979690"/>
            <a:ext cx="28007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附件一、調整實習通報表 </a:t>
            </a:r>
          </a:p>
        </p:txBody>
      </p:sp>
    </p:spTree>
    <p:extLst>
      <p:ext uri="{BB962C8B-B14F-4D97-AF65-F5344CB8AC3E}">
        <p14:creationId xmlns:p14="http://schemas.microsoft.com/office/powerpoint/2010/main" val="28233111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65E4A04-6B5E-9544-8A71-BE8D3FA21AE2}"/>
              </a:ext>
            </a:extLst>
          </p:cNvPr>
          <p:cNvSpPr/>
          <p:nvPr/>
        </p:nvSpPr>
        <p:spPr>
          <a:xfrm>
            <a:off x="3781737" y="385194"/>
            <a:ext cx="52629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solidFill>
                  <a:srgbClr val="FF0000"/>
                </a:solidFill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專業實習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開始</a:t>
            </a:r>
            <a:r>
              <a:rPr lang="zh-TW" altLang="en-US" sz="24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後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，因疫情轉/退實習者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58E3AEA-7BD5-5B4F-83EB-0D5118B98D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2694" y="1156234"/>
            <a:ext cx="4845050" cy="646331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874794F6-4597-6A48-BD09-D20536EADA35}"/>
              </a:ext>
            </a:extLst>
          </p:cNvPr>
          <p:cNvSpPr/>
          <p:nvPr/>
        </p:nvSpPr>
        <p:spPr>
          <a:xfrm>
            <a:off x="2314669" y="1987231"/>
            <a:ext cx="14670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轉其他單位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3F35DBE-13F4-9E4F-B24B-43908E2C3B9E}"/>
              </a:ext>
            </a:extLst>
          </p:cNvPr>
          <p:cNvSpPr/>
          <p:nvPr/>
        </p:nvSpPr>
        <p:spPr>
          <a:xfrm>
            <a:off x="7168714" y="1867286"/>
            <a:ext cx="23304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退實習</a:t>
            </a:r>
          </a:p>
          <a:p>
            <a:pPr algn="ctr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緩修至寒假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9DC6BB56-7275-CC49-8CB1-B4E79E1A18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2097" y="2541229"/>
            <a:ext cx="1889872" cy="43124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0E401FD8-9152-8B42-9E03-DA0EAAC6985B}"/>
              </a:ext>
            </a:extLst>
          </p:cNvPr>
          <p:cNvSpPr/>
          <p:nvPr/>
        </p:nvSpPr>
        <p:spPr>
          <a:xfrm>
            <a:off x="1463466" y="3047299"/>
            <a:ext cx="1723549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允許分段實習</a:t>
            </a:r>
          </a:p>
          <a:p>
            <a:endParaRPr lang="zh-TW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3A7B064-FC05-994E-BB60-6EE983765BDE}"/>
              </a:ext>
            </a:extLst>
          </p:cNvPr>
          <p:cNvSpPr/>
          <p:nvPr/>
        </p:nvSpPr>
        <p:spPr>
          <a:xfrm>
            <a:off x="3399684" y="3029652"/>
            <a:ext cx="1723549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無法分段實習</a:t>
            </a:r>
          </a:p>
          <a:p>
            <a:endParaRPr lang="zh-TW" altLang="en-US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396B565E-00D2-854F-AC98-DF99092622C7}"/>
              </a:ext>
            </a:extLst>
          </p:cNvPr>
          <p:cNvSpPr/>
          <p:nvPr/>
        </p:nvSpPr>
        <p:spPr>
          <a:xfrm>
            <a:off x="1020110" y="4122155"/>
            <a:ext cx="188987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系辦做修課輔導，請同學將課轉至進修部，並填寫修課反應單</a:t>
            </a: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7829C3E9-CF05-894F-89FC-E6DFF88589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2096" y="3474455"/>
            <a:ext cx="76200" cy="647700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FC02ABDE-D223-2440-8801-782CC5C0B3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6804" y="3474455"/>
            <a:ext cx="76200" cy="647700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8C7034CF-FB2F-B344-AF90-28252A776316}"/>
              </a:ext>
            </a:extLst>
          </p:cNvPr>
          <p:cNvSpPr/>
          <p:nvPr/>
        </p:nvSpPr>
        <p:spPr>
          <a:xfrm>
            <a:off x="3031809" y="4136943"/>
            <a:ext cx="26091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計算需補足之時數後，選課補足時數(1學分=80小時)</a:t>
            </a:r>
          </a:p>
          <a:p>
            <a:pPr marL="342900" indent="-342900">
              <a:buFont typeface="+mj-lt"/>
              <a:buAutoNum type="arabicPeriod"/>
            </a:pP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選擇『專題研究』課程，至各個老師的實驗室，補滿時數</a:t>
            </a:r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id="{1D5C3295-57E8-7E4A-B35D-532709A350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08408" y="2592308"/>
            <a:ext cx="2227543" cy="1004985"/>
          </a:xfrm>
          <a:prstGeom prst="rect">
            <a:avLst/>
          </a:prstGeom>
        </p:spPr>
      </p:pic>
      <p:sp>
        <p:nvSpPr>
          <p:cNvPr id="22" name="矩形 21">
            <a:extLst>
              <a:ext uri="{FF2B5EF4-FFF2-40B4-BE49-F238E27FC236}">
                <a16:creationId xmlns:a16="http://schemas.microsoft.com/office/drawing/2014/main" id="{42A9D8EC-9A04-8D4C-B22E-95DBB904D637}"/>
              </a:ext>
            </a:extLst>
          </p:cNvPr>
          <p:cNvSpPr/>
          <p:nvPr/>
        </p:nvSpPr>
        <p:spPr>
          <a:xfrm>
            <a:off x="6402661" y="3706760"/>
            <a:ext cx="19550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專業實習單位因疫情無法讓同學繼續實習者，學生可與進修部學生一起在寒假進行專業實習分發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62FEFC8E-4C1A-B145-9C52-94F1A0483836}"/>
              </a:ext>
            </a:extLst>
          </p:cNvPr>
          <p:cNvSpPr/>
          <p:nvPr/>
        </p:nvSpPr>
        <p:spPr>
          <a:xfrm>
            <a:off x="8554228" y="3706760"/>
            <a:ext cx="20095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專業實習單位給予實習，是因同學或家長擔心疫情而退實習者，系上不再安排，寒假需自覓專業實習單位</a:t>
            </a:r>
          </a:p>
        </p:txBody>
      </p: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3B7578D1-6659-4A14-8078-04499FAAA3CC}"/>
              </a:ext>
            </a:extLst>
          </p:cNvPr>
          <p:cNvSpPr txBox="1"/>
          <p:nvPr/>
        </p:nvSpPr>
        <p:spPr>
          <a:xfrm>
            <a:off x="253877" y="432755"/>
            <a:ext cx="305639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實習開始後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0E7F8220-EEA5-F645-9B7D-9C6D331566AE}"/>
              </a:ext>
            </a:extLst>
          </p:cNvPr>
          <p:cNvSpPr/>
          <p:nvPr/>
        </p:nvSpPr>
        <p:spPr>
          <a:xfrm>
            <a:off x="9176330" y="1573033"/>
            <a:ext cx="27749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附件二、緩修表單</a:t>
            </a:r>
          </a:p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附件三、退實習單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DB526AC7-D312-3543-8044-FBF956522BD9}"/>
              </a:ext>
            </a:extLst>
          </p:cNvPr>
          <p:cNvSpPr/>
          <p:nvPr/>
        </p:nvSpPr>
        <p:spPr>
          <a:xfrm>
            <a:off x="3835693" y="2002620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附件四、轉換機構申請表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49C70F7-D190-5249-801D-C57FA60878C8}"/>
              </a:ext>
            </a:extLst>
          </p:cNvPr>
          <p:cNvSpPr/>
          <p:nvPr/>
        </p:nvSpPr>
        <p:spPr>
          <a:xfrm>
            <a:off x="6096000" y="876515"/>
            <a:ext cx="28007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附件一、調整實習通報表 </a:t>
            </a:r>
          </a:p>
        </p:txBody>
      </p:sp>
    </p:spTree>
    <p:extLst>
      <p:ext uri="{BB962C8B-B14F-4D97-AF65-F5344CB8AC3E}">
        <p14:creationId xmlns:p14="http://schemas.microsoft.com/office/powerpoint/2010/main" val="253707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6FCD730-CE35-1C45-B280-0FA218A5A5A7}"/>
              </a:ext>
            </a:extLst>
          </p:cNvPr>
          <p:cNvSpPr/>
          <p:nvPr/>
        </p:nvSpPr>
        <p:spPr>
          <a:xfrm>
            <a:off x="946485" y="562616"/>
            <a:ext cx="10860504" cy="5588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ts val="4340"/>
              </a:lnSpc>
              <a:buFont typeface="Wingdings" pitchFamily="2" charset="2"/>
              <a:buChar char="Ø"/>
            </a:pPr>
            <a:r>
              <a:rPr lang="zh-TW" altLang="zh-TW" sz="3200" dirty="0">
                <a:solidFill>
                  <a:srgbClr val="000000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安德因為疫情，確定取消暑假實習，且不確定寒假是否能安排實習。</a:t>
            </a:r>
          </a:p>
          <a:p>
            <a:pPr marL="971550" lvl="1" indent="-514350">
              <a:lnSpc>
                <a:spcPts val="4340"/>
              </a:lnSpc>
              <a:buFont typeface="+mj-lt"/>
              <a:buAutoNum type="arabicPeriod"/>
            </a:pPr>
            <a:r>
              <a:rPr lang="zh-TW" altLang="zh-TW" sz="3200" dirty="0">
                <a:solidFill>
                  <a:srgbClr val="000000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因無法實習原因是實習單位無法讓學生實習，因此學生可以選擇</a:t>
            </a:r>
            <a:r>
              <a:rPr lang="zh-TW" altLang="zh-TW" sz="3200" dirty="0">
                <a:solidFill>
                  <a:srgbClr val="000000"/>
                </a:solidFill>
                <a:highlight>
                  <a:srgbClr val="FFFF00"/>
                </a:highlight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選課</a:t>
            </a:r>
            <a:r>
              <a:rPr lang="en-US" altLang="zh-TW" sz="3200" dirty="0">
                <a:solidFill>
                  <a:srgbClr val="000000"/>
                </a:solidFill>
                <a:highlight>
                  <a:srgbClr val="FFFF00"/>
                </a:highlight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(</a:t>
            </a:r>
            <a:r>
              <a:rPr lang="zh-TW" altLang="en-US" sz="3200" dirty="0">
                <a:solidFill>
                  <a:srgbClr val="000000"/>
                </a:solidFill>
                <a:highlight>
                  <a:srgbClr val="FFFF00"/>
                </a:highlight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專業選修科目</a:t>
            </a:r>
            <a:r>
              <a:rPr lang="en-US" altLang="zh-TW" sz="3200" dirty="0">
                <a:solidFill>
                  <a:srgbClr val="000000"/>
                </a:solidFill>
                <a:highlight>
                  <a:srgbClr val="FFFF00"/>
                </a:highlight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)</a:t>
            </a:r>
            <a:r>
              <a:rPr lang="zh-TW" altLang="zh-TW" sz="3200" dirty="0">
                <a:solidFill>
                  <a:srgbClr val="000000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補足實習時數：計算需補足之時數後，選課補足時數</a:t>
            </a:r>
            <a:r>
              <a:rPr lang="en-US" altLang="zh-TW" sz="3200" dirty="0">
                <a:solidFill>
                  <a:srgbClr val="000000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(1</a:t>
            </a:r>
            <a:r>
              <a:rPr lang="zh-TW" altLang="zh-TW" sz="3200" dirty="0">
                <a:solidFill>
                  <a:srgbClr val="000000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學分</a:t>
            </a:r>
            <a:r>
              <a:rPr lang="en-US" altLang="zh-TW" sz="3200" dirty="0">
                <a:solidFill>
                  <a:srgbClr val="000000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=80</a:t>
            </a:r>
            <a:r>
              <a:rPr lang="zh-TW" altLang="zh-TW" sz="3200" dirty="0">
                <a:solidFill>
                  <a:srgbClr val="000000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小時</a:t>
            </a:r>
            <a:r>
              <a:rPr lang="en-US" altLang="zh-TW" sz="3200" dirty="0">
                <a:solidFill>
                  <a:srgbClr val="000000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)</a:t>
            </a:r>
            <a:r>
              <a:rPr lang="zh-TW" altLang="zh-TW" sz="3200" dirty="0">
                <a:solidFill>
                  <a:srgbClr val="000000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。專業實習</a:t>
            </a:r>
            <a:r>
              <a:rPr lang="en-US" altLang="zh-TW" sz="3200" dirty="0">
                <a:solidFill>
                  <a:srgbClr val="000000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=480</a:t>
            </a:r>
            <a:r>
              <a:rPr lang="zh-TW" altLang="zh-TW" sz="3200" dirty="0">
                <a:solidFill>
                  <a:srgbClr val="000000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小時</a:t>
            </a:r>
            <a:r>
              <a:rPr lang="en-US" altLang="zh-TW" sz="3200" dirty="0">
                <a:solidFill>
                  <a:srgbClr val="000000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=6</a:t>
            </a:r>
            <a:r>
              <a:rPr lang="zh-TW" altLang="zh-TW" sz="3200" dirty="0">
                <a:solidFill>
                  <a:srgbClr val="000000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學分。</a:t>
            </a:r>
            <a:endParaRPr lang="en-US" altLang="zh-TW" sz="3200" dirty="0">
              <a:solidFill>
                <a:srgbClr val="000000"/>
              </a:solidFill>
              <a:latin typeface="Kaiti TC" panose="02010600040101010101" pitchFamily="2" charset="-120"/>
              <a:ea typeface="Kaiti TC" panose="02010600040101010101" pitchFamily="2" charset="-120"/>
              <a:cs typeface="標楷體" panose="02010601000101010101" pitchFamily="2" charset="-120"/>
            </a:endParaRPr>
          </a:p>
          <a:p>
            <a:pPr marL="971550" lvl="1" indent="-514350">
              <a:lnSpc>
                <a:spcPts val="4340"/>
              </a:lnSpc>
              <a:buFont typeface="+mj-lt"/>
              <a:buAutoNum type="arabicPeriod"/>
            </a:pPr>
            <a:r>
              <a:rPr lang="zh-TW" altLang="en-US" sz="3200" dirty="0">
                <a:solidFill>
                  <a:srgbClr val="000000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或是選擇緩修至寒假專業實習分發。</a:t>
            </a:r>
            <a:r>
              <a:rPr lang="zh-TW" altLang="en-US" sz="32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請填寫</a:t>
            </a:r>
            <a:r>
              <a:rPr lang="en-US" altLang="zh-TW" sz="32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『</a:t>
            </a:r>
            <a:r>
              <a:rPr lang="zh-TW" altLang="en-US" sz="32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附件二、緩修表單</a:t>
            </a:r>
            <a:r>
              <a:rPr lang="en-US" altLang="zh-TW" sz="32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』</a:t>
            </a:r>
            <a:r>
              <a:rPr lang="zh-TW" altLang="en-US" sz="3200" dirty="0">
                <a:latin typeface="Times New Roman" panose="02020603050405020304" pitchFamily="18" charset="0"/>
                <a:ea typeface="Kaiti TC" panose="02010600040101010101" pitchFamily="2" charset="-120"/>
                <a:cs typeface="Times New Roman" panose="02020603050405020304" pitchFamily="18" charset="0"/>
              </a:rPr>
              <a:t>。</a:t>
            </a:r>
            <a:endParaRPr lang="en-US" altLang="zh-TW" sz="3200" dirty="0">
              <a:solidFill>
                <a:srgbClr val="000000"/>
              </a:solidFill>
              <a:latin typeface="Kaiti TC" panose="02010600040101010101" pitchFamily="2" charset="-120"/>
              <a:ea typeface="Kaiti TC" panose="02010600040101010101" pitchFamily="2" charset="-120"/>
              <a:cs typeface="標楷體" panose="02010601000101010101" pitchFamily="2" charset="-120"/>
            </a:endParaRPr>
          </a:p>
          <a:p>
            <a:pPr marL="971550" lvl="1" indent="-514350">
              <a:lnSpc>
                <a:spcPts val="4340"/>
              </a:lnSpc>
              <a:buClr>
                <a:schemeClr val="tx1"/>
              </a:buClr>
              <a:buFont typeface="+mj-lt"/>
              <a:buAutoNum type="arabicPeriod"/>
            </a:pPr>
            <a:r>
              <a:rPr lang="en-US" altLang="zh-TW" sz="3200" dirty="0">
                <a:solidFill>
                  <a:srgbClr val="FF0000"/>
                </a:solidFill>
                <a:effectLst/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7/1</a:t>
            </a:r>
            <a:r>
              <a:rPr lang="zh-TW" altLang="en-US" sz="3200" dirty="0">
                <a:solidFill>
                  <a:srgbClr val="FF0000"/>
                </a:solidFill>
                <a:effectLst/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前告訴昕瑩</a:t>
            </a:r>
            <a:r>
              <a:rPr lang="zh-TW" altLang="en-US" sz="3200" dirty="0">
                <a:solidFill>
                  <a:srgbClr val="000000"/>
                </a:solidFill>
                <a:effectLst/>
                <a:latin typeface="Kaiti TC" panose="02010600040101010101" pitchFamily="2" charset="-120"/>
                <a:ea typeface="Kaiti TC" panose="02010600040101010101" pitchFamily="2" charset="-120"/>
                <a:cs typeface="標楷體" panose="02010601000101010101" pitchFamily="2" charset="-120"/>
              </a:rPr>
              <a:t>，你們是否決定要利用選課補足專業實習學分。並告知預計選哪幾門科目，因為要上簽呈！</a:t>
            </a:r>
            <a:endParaRPr lang="zh-TW" altLang="zh-TW" sz="3200" dirty="0">
              <a:solidFill>
                <a:srgbClr val="000000"/>
              </a:solidFill>
              <a:effectLst/>
              <a:latin typeface="Kaiti TC" panose="02010600040101010101" pitchFamily="2" charset="-120"/>
              <a:ea typeface="Kaiti TC" panose="02010600040101010101" pitchFamily="2" charset="-120"/>
              <a:cs typeface="標楷體" panose="02010601000101010101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489435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891</Words>
  <Application>Microsoft Macintosh PowerPoint</Application>
  <PresentationFormat>寬螢幕</PresentationFormat>
  <Paragraphs>92</Paragraphs>
  <Slides>7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6" baseType="lpstr">
      <vt:lpstr>新細明體</vt:lpstr>
      <vt:lpstr>標楷體</vt:lpstr>
      <vt:lpstr>Kaiti TC</vt:lpstr>
      <vt:lpstr>Arial</vt:lpstr>
      <vt:lpstr>Calibri</vt:lpstr>
      <vt:lpstr>Calibri Light</vt:lpstr>
      <vt:lpstr>Times New Roman</vt:lpstr>
      <vt:lpstr>Wingdings</vt:lpstr>
      <vt:lpstr>Office 佈景主題</vt:lpstr>
      <vt:lpstr>PowerPoint 簡報</vt:lpstr>
      <vt:lpstr>實習前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sandy72066</dc:creator>
  <cp:lastModifiedBy>sandy72066</cp:lastModifiedBy>
  <cp:revision>34</cp:revision>
  <cp:lastPrinted>2021-06-24T09:20:10Z</cp:lastPrinted>
  <dcterms:created xsi:type="dcterms:W3CDTF">2021-06-01T05:46:21Z</dcterms:created>
  <dcterms:modified xsi:type="dcterms:W3CDTF">2021-06-24T09:20:19Z</dcterms:modified>
</cp:coreProperties>
</file>